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7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9" r:id="rId17"/>
    <p:sldId id="267" r:id="rId18"/>
    <p:sldId id="274" r:id="rId19"/>
    <p:sldId id="273" r:id="rId20"/>
    <p:sldId id="272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4E1B37-4082-4CC8-86C4-1786DE95F26B}" v="1" dt="2022-11-21T12:38:42.220"/>
    <p1510:client id="{EAD82CA6-365E-41D6-904F-8BEE8C73C59E}" v="2" dt="2022-11-21T11:11:55.9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303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5/10/relationships/revisionInfo" Target="revisionInfo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08:55:05.31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36,'138'-1,"-3"-4,866-24,-951 28,88 3,-120-1,-1 1,1 2,-1-1,1 2,25 10,-16-3,0-1,1-2,0-1,49 8,154 3,4-15,102 5,-174 10,-37-3,360 12,2-27,-445-1,46 0,217-9,188-18,6 23,124 5,-584 1,-1 2,40 9,42 4,-81-16,0-2,1-2,45-9,2 0,84 3,-124 7,76-6,57-1,-139 10,46-2,-69-3,-18 4,0-1,0 1,-1 0,1-1,0 1,0 0,-1-1,1 1,0-1,-1 0,1 1,-1-1,1 1,-1-1,1 0,-1 1,1-1,-1 0,0 0,1-1,-1-9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08:55:06.94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0,'27'10,"44"24,-17-7,202 78,-111-49,-19 3,-82-37,1-1,77 23,-6-19,-74-17,0 1,68 25,-7 14,-72-32,1-1,1-1,0-2,40 10,-62-20,0 1,0 0,0 1,-1 1,19 9,43 37,-67-47,19 14,2-1,0-1,1-1,1-1,54 19,-69-30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08:55:08.49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1950 1,'-13'1,"-1"0,1 1,0 0,-15 6,-22 4,-67 9,1 5,-204 77,309-99,-283 101,-135-17,393-83,0 2,0 1,1 2,-40 17,33-7,20-8,0-1,-1-2,0 0,-1-1,-38 7,59-15,-1 0,1 0,-1 0,1-1,0 1,-1-1,1 0,0 0,-1 0,1 0,0-1,0 1,0-1,0 0,0 1,0-1,1-1,-1 1,1 0,-1-1,-1-2,-23-25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08:55:13.34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1,'3'48,"2"0,16 72,-12-74,-1 0,3 83,-12-92,2 1,8 48,0-16,-6-44,0 0,14 47,-14-61,0-1,1 20,2 9,-3-31,0-7,-2-3,0 0,-1 0,1 0,-1 0,0 0,1-1,-1 1,0 0,1 0,-1 0,0-3,5-233,-7 150,2 62,-1 11,1 1,0 0,1 0,1 0,0-1,5-18,-7 32,0-1,1 1,-1-1,0 1,0-1,0 1,1-1,-1 1,0-1,0 1,1-1,-1 1,0-1,1 1,-1 0,1-1,-1 1,1 0,-1-1,0 1,1 0,-1 0,1-1,-1 1,1 0,-1 0,1 0,0 0,-1 0,1 0,1 0,-1 0,0 1,0-1,0 1,1-1,-1 1,0-1,0 1,0 0,0 0,0 0,1 1,4 4,0 1,9 14,73 149,-86-167,3 9,1-1,0 1,1-2,9 13,-15-22,1 1,-1-1,1 0,-1 1,1-1,-1 0,1 0,0 0,0 0,-1 0,1-1,0 1,0 0,0-1,0 0,0 1,3-1,-2 0,1 0,-1-1,1 1,-1-1,1 0,-1 0,1 0,-1 0,4-3,1 0,-1-1,0 1,0-2,0 1,0-1,-1 0,7-9,-9 10,0 0,-1 0,0 0,0 0,0 0,0-1,-1 1,0-1,0 0,-1 0,1 0,-1 0,-1 0,1 0,-1 0,0 0,0 0,-1 0,0 0,0 0,0 1,-1-1,-3-8,1 3,-1 0,-1 0,0 0,0 1,-1 0,0 0,-1 1,0 0,-11-10,-30-25,35 30,-1 0,-21-14,32 25,-1 0,0 1,0 0,0 0,0 0,0 1,0-1,-1 1,1 1,0-1,-1 1,1 0,-8 1,-3 1,0 0,-30 10,18-1,28-11,0 0,0 0,1 0,-1 0,0 0,0 0,1 0,-1 0,0 0,0 1,0-1,1 0,-1 0,0 0,0 0,0 0,1 1,-1-1,0 0,0 0,0 0,0 0,0 1,1-1,-1 0,0 0,0 1,0-1,0 0,0 0,0 0,0 1,0-1,0 0,0 0,0 1,0-1,0 0,0 0,0 1,0-1,0 0,0 0,0 1,0-1,0 0,0 0,-1 0,1 1,0-1,0 0,0 0,0 0,0 1,-1-1,1 0,0 0,0 0,0 0,-1 0,1 1,0-1,0 0,0 0,-1 0,1 0,0 0,-1 0,23 5,121 4,-97-9,86 13,-97-6,-1 2,0 1,49 21,-75-27,0 1,-1 0,0 1,0 0,0 0,0 0,-1 1,6 8,-7-8,0-1,0 0,0 0,1-1,0 0,0 0,0 0,1-1,0 1,0-2,11 6,2-4,-1-1,1-1,21 2,-20-4,1 2,24 6,-45-9,0 0,0 0,0 1,0-1,-1 0,1 0,0 1,0-1,-1 0,1 1,0-1,0 0,-1 1,1-1,0 1,-1 0,1-1,-1 1,1-1,-1 1,1 0,-1-1,1 2,-1-1,0 0,0-1,-1 1,1-1,0 1,-1 0,1-1,0 1,-1-1,1 1,-1-1,1 1,-1-1,1 1,-1-1,1 1,-1-1,0 0,1 1,-2-1,-5 4,0-1,0-1,-13 4,5-3,-1 0,-32 0,40-3,0 0,0-1,0 0,0-1,0 1,0-2,-13-4,5-1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youtu.be/8v92iX1ixe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igibib.consortiumbo.nl/mijndigibib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customXml" Target="../ink/ink2.xml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customXml" Target="../ink/ink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D390FA0-5103-43B1-BD90-A337234122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447" r="-1" b="-1"/>
          <a:stretch/>
        </p:blipFill>
        <p:spPr>
          <a:xfrm>
            <a:off x="-43028" y="0"/>
            <a:ext cx="12191695" cy="6857990"/>
          </a:xfrm>
          <a:prstGeom prst="rect">
            <a:avLst/>
          </a:prstGeom>
        </p:spPr>
      </p:pic>
      <p:sp>
        <p:nvSpPr>
          <p:cNvPr id="20" name="Rectangle 15">
            <a:extLst>
              <a:ext uri="{FF2B5EF4-FFF2-40B4-BE49-F238E27FC236}">
                <a16:creationId xmlns:a16="http://schemas.microsoft.com/office/drawing/2014/main" id="{6A0FFA78-985C-4F50-B21A-77045C7DF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FA38E8-A3F8-4D41-AFC8-797540B688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5511" y="3236470"/>
            <a:ext cx="6832500" cy="1252601"/>
          </a:xfrm>
        </p:spPr>
        <p:txBody>
          <a:bodyPr>
            <a:normAutofit/>
          </a:bodyPr>
          <a:lstStyle/>
          <a:p>
            <a:r>
              <a:rPr lang="nl-NL" sz="4400">
                <a:solidFill>
                  <a:srgbClr val="FFFFFE"/>
                </a:solidFill>
              </a:rPr>
              <a:t>Project 1.2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53DCA97-E311-494D-8023-4B3638E3DF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5511" y="4669144"/>
            <a:ext cx="6832499" cy="716529"/>
          </a:xfrm>
        </p:spPr>
        <p:txBody>
          <a:bodyPr>
            <a:normAutofit/>
          </a:bodyPr>
          <a:lstStyle/>
          <a:p>
            <a:r>
              <a:rPr lang="nl-NL" sz="1600">
                <a:solidFill>
                  <a:srgbClr val="FFFFFE"/>
                </a:solidFill>
              </a:rPr>
              <a:t>Werkvoorbereiding</a:t>
            </a:r>
          </a:p>
        </p:txBody>
      </p:sp>
      <p:cxnSp>
        <p:nvCxnSpPr>
          <p:cNvPr id="21" name="Straight Connector 17">
            <a:extLst>
              <a:ext uri="{FF2B5EF4-FFF2-40B4-BE49-F238E27FC236}">
                <a16:creationId xmlns:a16="http://schemas.microsoft.com/office/drawing/2014/main" id="{65409EC7-69B1-45CC-8FB7-1964C1AB6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509" y="4666480"/>
            <a:ext cx="6832499" cy="0"/>
          </a:xfrm>
          <a:prstGeom prst="line">
            <a:avLst/>
          </a:prstGeom>
          <a:ln w="31750">
            <a:solidFill>
              <a:srgbClr val="79BA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879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C3130DB6-6BA3-96EE-02BA-813CAABD7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287" y="0"/>
            <a:ext cx="4313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77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5E22F5B6-66F0-A449-BF92-C1F9C7C3C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56" y="1649897"/>
            <a:ext cx="11721903" cy="282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489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922515-85A5-47C8-90D4-D7F399609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opdracht 1:</a:t>
            </a:r>
            <a:br>
              <a:rPr lang="nl-NL"/>
            </a:br>
            <a:r>
              <a:rPr lang="nl-NL"/>
              <a:t>Inventarisatie werkzaamheden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F93C7A-C47D-42D5-82F4-7F8F04859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609" y="2226365"/>
            <a:ext cx="11211339" cy="3975652"/>
          </a:xfrm>
        </p:spPr>
        <p:txBody>
          <a:bodyPr>
            <a:noAutofit/>
          </a:bodyPr>
          <a:lstStyle/>
          <a:p>
            <a:r>
              <a:rPr lang="nl-NL" sz="3200"/>
              <a:t>Inventariseer welke opdrachten je deze periode gaat doen</a:t>
            </a:r>
          </a:p>
          <a:p>
            <a:r>
              <a:rPr lang="nl-NL" sz="3200"/>
              <a:t>Denk na wat deze opdracht volgens jou inhoud</a:t>
            </a:r>
          </a:p>
          <a:p>
            <a:r>
              <a:rPr lang="nl-NL" sz="3200"/>
              <a:t>Denk na wat je bij deze opdracht verwacht te gaan leren.</a:t>
            </a:r>
          </a:p>
          <a:p>
            <a:r>
              <a:rPr lang="nl-NL" sz="3200"/>
              <a:t>Bedenk ook hoe lang je verwacht met zo’n opdracht bezig te zijn.</a:t>
            </a:r>
          </a:p>
          <a:p>
            <a:r>
              <a:rPr lang="nl-NL" sz="3200"/>
              <a:t>Dit beschrijf je in een verslag</a:t>
            </a:r>
          </a:p>
        </p:txBody>
      </p:sp>
    </p:spTree>
    <p:extLst>
      <p:ext uri="{BB962C8B-B14F-4D97-AF65-F5344CB8AC3E}">
        <p14:creationId xmlns:p14="http://schemas.microsoft.com/office/powerpoint/2010/main" val="2648068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C17D08F-2133-44A9-B28C-CB29928FA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C36881-E309-4C41-8B5B-203AADC15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6EDD9F5-70AB-40FA-BEF2-46CF4E334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/>
              <a:t>Nu aan de slag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4F2C6A8-7D46-49EA-860B-0F0B02084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ED92372-F778-4E96-9E90-4E63BAF3C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7463258" y="583365"/>
            <a:chExt cx="7560115" cy="518192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B4EC089-8B60-43F4-9BF5-1F0B0E398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C0BAC91-1725-4E5A-92CE-F5A2EB066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C817CEDF-68B3-44D9-8D1D-C249DE7D7D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2" b="12609"/>
          <a:stretch/>
        </p:blipFill>
        <p:spPr>
          <a:xfrm>
            <a:off x="4618374" y="1116345"/>
            <a:ext cx="6282919" cy="386617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B61EBEC-D0CA-456C-98A6-EDA1AC9FB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18A71EB-D327-4458-85FB-26336B2BA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365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922515-85A5-47C8-90D4-D7F399609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opdracht 2:</a:t>
            </a:r>
            <a:br>
              <a:rPr lang="nl-NL"/>
            </a:br>
            <a:r>
              <a:rPr lang="nl-NL"/>
              <a:t>Plan van aanpak/ planning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F93C7A-C47D-42D5-82F4-7F8F04859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513" y="2015732"/>
            <a:ext cx="10213342" cy="3450613"/>
          </a:xfrm>
        </p:spPr>
        <p:txBody>
          <a:bodyPr>
            <a:normAutofit/>
          </a:bodyPr>
          <a:lstStyle/>
          <a:p>
            <a:r>
              <a:rPr lang="nl-NL" sz="3200"/>
              <a:t>Je hebt nagedacht over alle opdrachten</a:t>
            </a:r>
          </a:p>
          <a:p>
            <a:r>
              <a:rPr lang="nl-NL" sz="3200"/>
              <a:t>Maak hiervan een strokenplanning in Excel</a:t>
            </a:r>
          </a:p>
        </p:txBody>
      </p:sp>
    </p:spTree>
    <p:extLst>
      <p:ext uri="{BB962C8B-B14F-4D97-AF65-F5344CB8AC3E}">
        <p14:creationId xmlns:p14="http://schemas.microsoft.com/office/powerpoint/2010/main" val="936334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482FCD45-B5CF-40FC-819E-FDB34544D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511" cy="1049235"/>
          </a:xfrm>
        </p:spPr>
        <p:txBody>
          <a:bodyPr>
            <a:normAutofit/>
          </a:bodyPr>
          <a:lstStyle/>
          <a:p>
            <a:r>
              <a:rPr lang="nl-NL"/>
              <a:t>Hoe werkt </a:t>
            </a:r>
            <a:r>
              <a:rPr lang="nl-NL" err="1"/>
              <a:t>excel</a:t>
            </a:r>
            <a:r>
              <a:rPr lang="nl-NL"/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AD1A235-C966-1DB6-745C-D69CC7F91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172212" cy="3450613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CC20267-8E40-E0D8-2085-0152E31A1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11" y="1313002"/>
            <a:ext cx="4960442" cy="36459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993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1F9F8F-1B30-43C6-A779-3515A1C03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384" y="472011"/>
            <a:ext cx="9603275" cy="920372"/>
          </a:xfrm>
        </p:spPr>
        <p:txBody>
          <a:bodyPr/>
          <a:lstStyle/>
          <a:p>
            <a:pPr algn="ctr"/>
            <a:r>
              <a:rPr lang="nl-NL"/>
              <a:t>Voorbeeld strokenplanning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288DBB72-37EC-C977-EF57-A702DE30B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A1BE7BA-68C3-C63A-49B1-6E891D8C7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8110"/>
            <a:ext cx="12192000" cy="398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995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C17D08F-2133-44A9-B28C-CB29928FA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C36881-E309-4C41-8B5B-203AADC15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6EDD9F5-70AB-40FA-BEF2-46CF4E334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/>
              <a:t>Nu aan de slag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4F2C6A8-7D46-49EA-860B-0F0B02084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ED92372-F778-4E96-9E90-4E63BAF3C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7463258" y="583365"/>
            <a:chExt cx="7560115" cy="518192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B4EC089-8B60-43F4-9BF5-1F0B0E398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C0BAC91-1725-4E5A-92CE-F5A2EB066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C817CEDF-68B3-44D9-8D1D-C249DE7D7D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2" b="12609"/>
          <a:stretch/>
        </p:blipFill>
        <p:spPr>
          <a:xfrm>
            <a:off x="4618374" y="1116345"/>
            <a:ext cx="6282919" cy="386617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B61EBEC-D0CA-456C-98A6-EDA1AC9FB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18A71EB-D327-4458-85FB-26336B2BA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535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B4ED60-CFEA-E251-DC8E-5BF9AD1DB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Inleveren opdrachten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BBA25B-CC01-541A-33E3-676B91A69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263" y="1789822"/>
            <a:ext cx="10945906" cy="4643252"/>
          </a:xfrm>
        </p:spPr>
        <p:txBody>
          <a:bodyPr>
            <a:noAutofit/>
          </a:bodyPr>
          <a:lstStyle/>
          <a:p>
            <a:r>
              <a:rPr lang="nl-NL" sz="2700"/>
              <a:t>Uiterlijk zondag om 23:59 uur lever je de 3 opdrachten van deze week in via Teams als voorlopige opdracht.</a:t>
            </a:r>
          </a:p>
          <a:p>
            <a:r>
              <a:rPr lang="nl-NL" sz="2700"/>
              <a:t>Volgende week geven we feedback op een aantal van de ingeleverde opdrachten.</a:t>
            </a:r>
          </a:p>
          <a:p>
            <a:r>
              <a:rPr lang="nl-NL" sz="2700"/>
              <a:t>Daarna kun je de opdrachten verbeteren/aanpassen en als definitief opnieuw inleveren.</a:t>
            </a:r>
          </a:p>
          <a:p>
            <a:r>
              <a:rPr lang="nl-NL" sz="2700"/>
              <a:t>Let op: zowel de voorlopige als de definitieve versie worden beoordeeld, dus beide inleveren!</a:t>
            </a:r>
          </a:p>
        </p:txBody>
      </p:sp>
    </p:spTree>
    <p:extLst>
      <p:ext uri="{BB962C8B-B14F-4D97-AF65-F5344CB8AC3E}">
        <p14:creationId xmlns:p14="http://schemas.microsoft.com/office/powerpoint/2010/main" val="2224206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B1A6EA6-8E27-4C42-B660-C66984EF4C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449"/>
          <a:stretch/>
        </p:blipFill>
        <p:spPr>
          <a:xfrm>
            <a:off x="0" y="169827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042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922515-85A5-47C8-90D4-D7F399609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Wat is werkvoorbereiding?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F93C7A-C47D-42D5-82F4-7F8F04859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Plannen</a:t>
            </a:r>
          </a:p>
          <a:p>
            <a:r>
              <a:rPr lang="nl-NL"/>
              <a:t>Begroten/Calculeren</a:t>
            </a:r>
          </a:p>
          <a:p>
            <a:r>
              <a:rPr lang="nl-NL"/>
              <a:t>Tekenen</a:t>
            </a:r>
          </a:p>
          <a:p>
            <a:r>
              <a:rPr lang="nl-NL"/>
              <a:t>Materialen bestellen</a:t>
            </a:r>
          </a:p>
          <a:p>
            <a:r>
              <a:rPr lang="nl-NL"/>
              <a:t>Onderaannemers contracteren</a:t>
            </a:r>
          </a:p>
          <a:p>
            <a:r>
              <a:rPr lang="nl-NL"/>
              <a:t>….</a:t>
            </a:r>
          </a:p>
          <a:p>
            <a:r>
              <a:rPr lang="nl-NL">
                <a:hlinkClick r:id="rId2"/>
              </a:rPr>
              <a:t>Film werkvoorbereiding</a:t>
            </a:r>
            <a:endParaRPr lang="nl-NL"/>
          </a:p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83B6609-3274-432E-97F4-F619DF20C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838" y="2015732"/>
            <a:ext cx="5810927" cy="382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72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922515-85A5-47C8-90D4-D7F399609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Project 1.2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F93C7A-C47D-42D5-82F4-7F8F04859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Afspraken de komende periode:</a:t>
            </a:r>
          </a:p>
          <a:p>
            <a:r>
              <a:rPr lang="nl-NL"/>
              <a:t>Elke week een aantal opdrachten</a:t>
            </a:r>
          </a:p>
          <a:p>
            <a:r>
              <a:rPr lang="nl-NL"/>
              <a:t>Inlevermoment uiterlijk zondag 23:59 uur</a:t>
            </a:r>
          </a:p>
          <a:p>
            <a:r>
              <a:rPr lang="nl-NL"/>
              <a:t>Te laat inleveren is een 1</a:t>
            </a:r>
          </a:p>
          <a:p>
            <a:r>
              <a:rPr lang="nl-NL"/>
              <a:t>Persoonlijke omstandigheden/ziekte/… neem contact op met </a:t>
            </a:r>
            <a:br>
              <a:rPr lang="nl-NL"/>
            </a:br>
            <a:r>
              <a:rPr lang="nl-NL"/>
              <a:t>Anita, Jan Peter, Selma of Shair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255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922515-85A5-47C8-90D4-D7F399609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err="1"/>
              <a:t>digibib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F93C7A-C47D-42D5-82F4-7F8F04859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Iedereen moet Digibib aanschaffen.</a:t>
            </a:r>
          </a:p>
          <a:p>
            <a:r>
              <a:rPr lang="nl-NL"/>
              <a:t>Nog niet gedaan? Dan gaan we dit straks gezamenlijk regelen</a:t>
            </a:r>
          </a:p>
          <a:p>
            <a:endParaRPr lang="nl-NL"/>
          </a:p>
          <a:p>
            <a:r>
              <a:rPr lang="nl-NL">
                <a:hlinkClick r:id="rId2"/>
              </a:rPr>
              <a:t>https://digibib.consortiumbo.nl/mijndigibib/</a:t>
            </a:r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888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EEC30CB-7846-407D-99E9-E600CC1E1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41" y="0"/>
            <a:ext cx="119359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07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B4090735-EBCF-4047-A983-451B5959D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606" y="0"/>
            <a:ext cx="48387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633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81619E5-BDA7-4C3E-90BC-75A11D0E0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652" y="0"/>
            <a:ext cx="10738695" cy="6858000"/>
          </a:xfrm>
          <a:prstGeom prst="rect">
            <a:avLst/>
          </a:prstGeom>
        </p:spPr>
      </p:pic>
      <p:grpSp>
        <p:nvGrpSpPr>
          <p:cNvPr id="8" name="Groep 7">
            <a:extLst>
              <a:ext uri="{FF2B5EF4-FFF2-40B4-BE49-F238E27FC236}">
                <a16:creationId xmlns:a16="http://schemas.microsoft.com/office/drawing/2014/main" id="{1DBE833B-3688-48F3-96C5-D536A9B61D41}"/>
              </a:ext>
            </a:extLst>
          </p:cNvPr>
          <p:cNvGrpSpPr/>
          <p:nvPr/>
        </p:nvGrpSpPr>
        <p:grpSpPr>
          <a:xfrm>
            <a:off x="1201371" y="5094257"/>
            <a:ext cx="2593440" cy="439920"/>
            <a:chOff x="1201371" y="5094257"/>
            <a:chExt cx="2593440" cy="43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t 2">
                  <a:extLst>
                    <a:ext uri="{FF2B5EF4-FFF2-40B4-BE49-F238E27FC236}">
                      <a16:creationId xmlns:a16="http://schemas.microsoft.com/office/drawing/2014/main" id="{2BA90680-F8EC-4F8A-80AB-C657569908F4}"/>
                    </a:ext>
                  </a:extLst>
                </p14:cNvPr>
                <p14:cNvContentPartPr/>
                <p14:nvPr/>
              </p14:nvContentPartPr>
              <p14:xfrm>
                <a:off x="1201371" y="5303417"/>
                <a:ext cx="2579040" cy="66600"/>
              </p14:xfrm>
            </p:contentPart>
          </mc:Choice>
          <mc:Fallback xmlns="">
            <p:pic>
              <p:nvPicPr>
                <p:cNvPr id="3" name="Inkt 2">
                  <a:extLst>
                    <a:ext uri="{FF2B5EF4-FFF2-40B4-BE49-F238E27FC236}">
                      <a16:creationId xmlns:a16="http://schemas.microsoft.com/office/drawing/2014/main" id="{2BA90680-F8EC-4F8A-80AB-C657569908F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38371" y="5240417"/>
                  <a:ext cx="27046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t 3">
                  <a:extLst>
                    <a:ext uri="{FF2B5EF4-FFF2-40B4-BE49-F238E27FC236}">
                      <a16:creationId xmlns:a16="http://schemas.microsoft.com/office/drawing/2014/main" id="{A37FC91F-D551-4EB0-A6BF-EC476C57F701}"/>
                    </a:ext>
                  </a:extLst>
                </p14:cNvPr>
                <p14:cNvContentPartPr/>
                <p14:nvPr/>
              </p14:nvContentPartPr>
              <p14:xfrm>
                <a:off x="3082371" y="5094257"/>
                <a:ext cx="680760" cy="282240"/>
              </p14:xfrm>
            </p:contentPart>
          </mc:Choice>
          <mc:Fallback xmlns="">
            <p:pic>
              <p:nvPicPr>
                <p:cNvPr id="4" name="Inkt 3">
                  <a:extLst>
                    <a:ext uri="{FF2B5EF4-FFF2-40B4-BE49-F238E27FC236}">
                      <a16:creationId xmlns:a16="http://schemas.microsoft.com/office/drawing/2014/main" id="{A37FC91F-D551-4EB0-A6BF-EC476C57F70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019404" y="5031257"/>
                  <a:ext cx="806334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t 4">
                  <a:extLst>
                    <a:ext uri="{FF2B5EF4-FFF2-40B4-BE49-F238E27FC236}">
                      <a16:creationId xmlns:a16="http://schemas.microsoft.com/office/drawing/2014/main" id="{CF722FD1-4D13-4C86-9F64-D8AF2E6EB0A4}"/>
                    </a:ext>
                  </a:extLst>
                </p14:cNvPr>
                <p14:cNvContentPartPr/>
                <p14:nvPr/>
              </p14:nvContentPartPr>
              <p14:xfrm>
                <a:off x="3092451" y="5348777"/>
                <a:ext cx="702360" cy="185400"/>
              </p14:xfrm>
            </p:contentPart>
          </mc:Choice>
          <mc:Fallback xmlns="">
            <p:pic>
              <p:nvPicPr>
                <p:cNvPr id="5" name="Inkt 4">
                  <a:extLst>
                    <a:ext uri="{FF2B5EF4-FFF2-40B4-BE49-F238E27FC236}">
                      <a16:creationId xmlns:a16="http://schemas.microsoft.com/office/drawing/2014/main" id="{CF722FD1-4D13-4C86-9F64-D8AF2E6EB0A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029451" y="5285777"/>
                  <a:ext cx="82800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t 6">
                  <a:extLst>
                    <a:ext uri="{FF2B5EF4-FFF2-40B4-BE49-F238E27FC236}">
                      <a16:creationId xmlns:a16="http://schemas.microsoft.com/office/drawing/2014/main" id="{2CB56F3B-6990-47D0-BC9F-38DC1ED6CE2F}"/>
                    </a:ext>
                  </a:extLst>
                </p14:cNvPr>
                <p14:cNvContentPartPr/>
                <p14:nvPr/>
              </p14:nvContentPartPr>
              <p14:xfrm>
                <a:off x="3082371" y="5120177"/>
                <a:ext cx="357840" cy="323640"/>
              </p14:xfrm>
            </p:contentPart>
          </mc:Choice>
          <mc:Fallback xmlns="">
            <p:pic>
              <p:nvPicPr>
                <p:cNvPr id="7" name="Inkt 6">
                  <a:extLst>
                    <a:ext uri="{FF2B5EF4-FFF2-40B4-BE49-F238E27FC236}">
                      <a16:creationId xmlns:a16="http://schemas.microsoft.com/office/drawing/2014/main" id="{2CB56F3B-6990-47D0-BC9F-38DC1ED6CE2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019371" y="5057177"/>
                  <a:ext cx="483480" cy="449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08060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0712110-0BC1-4B31-B3BB-63B44222E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66B5F3-C053-4580-B04A-1EF949888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7922515-85A5-47C8-90D4-D7F399609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616" y="962902"/>
            <a:ext cx="4176384" cy="2380828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400"/>
              <a:t>Project 1.2: </a:t>
            </a:r>
            <a:br>
              <a:rPr lang="en-US" sz="3400"/>
            </a:br>
            <a:br>
              <a:rPr lang="en-US" sz="3400"/>
            </a:br>
            <a:r>
              <a:rPr lang="en-US" sz="3400"/>
              <a:t>bouw pw-02 </a:t>
            </a:r>
            <a:r>
              <a:rPr lang="en-US" sz="3400" err="1"/>
              <a:t>vakantiewoning</a:t>
            </a:r>
            <a:endParaRPr lang="en-US" sz="340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A6123F2-4B61-414F-A7E5-5B7828EA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7" y="3528543"/>
            <a:ext cx="417147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59D564F7-0C12-421C-B7A1-EC08414218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02583" y="805583"/>
            <a:ext cx="3344097" cy="466076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5CED634-E2D0-4AB7-96DD-816C9B52C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CDDCDFB-696D-4FDF-9B58-24F71B7C3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134165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db57d31-47ec-465d-bfe9-1394de3bb8b1" xsi:nil="true"/>
    <lcf76f155ced4ddcb4097134ff3c332f xmlns="1e3ce222-b516-4c4d-b8c8-4bdfb41128c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AA5B04E189034A9D315D38C057525C" ma:contentTypeVersion="16" ma:contentTypeDescription="Een nieuw document maken." ma:contentTypeScope="" ma:versionID="0049754b838b806316b92051b8df5248">
  <xsd:schema xmlns:xsd="http://www.w3.org/2001/XMLSchema" xmlns:xs="http://www.w3.org/2001/XMLSchema" xmlns:p="http://schemas.microsoft.com/office/2006/metadata/properties" xmlns:ns2="1e3ce222-b516-4c4d-b8c8-4bdfb41128c1" xmlns:ns3="cdb57d31-47ec-465d-bfe9-1394de3bb8b1" targetNamespace="http://schemas.microsoft.com/office/2006/metadata/properties" ma:root="true" ma:fieldsID="008f8af4400680d5b6fc3df5c67746b0" ns2:_="" ns3:_="">
    <xsd:import namespace="1e3ce222-b516-4c4d-b8c8-4bdfb41128c1"/>
    <xsd:import namespace="cdb57d31-47ec-465d-bfe9-1394de3bb8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3ce222-b516-4c4d-b8c8-4bdfb41128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6fda581a-196f-443f-b2ec-bba2cd2cc6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b57d31-47ec-465d-bfe9-1394de3bb8b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5c9e3f5-98a7-4659-a093-0b43427076bd}" ma:internalName="TaxCatchAll" ma:showField="CatchAllData" ma:web="cdb57d31-47ec-465d-bfe9-1394de3bb8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05CB1D-C3DC-40DE-8D52-55C78EE593CD}">
  <ds:schemaRefs>
    <ds:schemaRef ds:uri="1e3ce222-b516-4c4d-b8c8-4bdfb41128c1"/>
    <ds:schemaRef ds:uri="cdb57d31-47ec-465d-bfe9-1394de3bb8b1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F937AA0-4A95-48B0-8E3C-C33D6D783E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46AB6C-2801-498F-9202-178D6D4B6701}">
  <ds:schemaRefs>
    <ds:schemaRef ds:uri="1e3ce222-b516-4c4d-b8c8-4bdfb41128c1"/>
    <ds:schemaRef ds:uri="cdb57d31-47ec-465d-bfe9-1394de3bb8b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Breedbeeld</PresentationFormat>
  <Paragraphs>41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1" baseType="lpstr">
      <vt:lpstr>Arial</vt:lpstr>
      <vt:lpstr>Gill Sans MT</vt:lpstr>
      <vt:lpstr>Galerie</vt:lpstr>
      <vt:lpstr>Project 1.2</vt:lpstr>
      <vt:lpstr>PowerPoint-presentatie</vt:lpstr>
      <vt:lpstr>Wat is werkvoorbereiding?</vt:lpstr>
      <vt:lpstr>Project 1.2</vt:lpstr>
      <vt:lpstr>digibib</vt:lpstr>
      <vt:lpstr>PowerPoint-presentatie</vt:lpstr>
      <vt:lpstr>PowerPoint-presentatie</vt:lpstr>
      <vt:lpstr>PowerPoint-presentatie</vt:lpstr>
      <vt:lpstr>Project 1.2:   bouw pw-02 vakantiewoning</vt:lpstr>
      <vt:lpstr>PowerPoint-presentatie</vt:lpstr>
      <vt:lpstr>PowerPoint-presentatie</vt:lpstr>
      <vt:lpstr>opdracht 1: Inventarisatie werkzaamheden</vt:lpstr>
      <vt:lpstr>Nu aan de slag</vt:lpstr>
      <vt:lpstr>opdracht 2: Plan van aanpak/ planning</vt:lpstr>
      <vt:lpstr>Hoe werkt excel?</vt:lpstr>
      <vt:lpstr>Voorbeeld strokenplanning</vt:lpstr>
      <vt:lpstr>Nu aan de slag</vt:lpstr>
      <vt:lpstr>Inleveren opdrachten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1.2</dc:title>
  <dc:creator>Anita van Hofslot</dc:creator>
  <cp:lastModifiedBy>Hofslot-Stal, Anita van</cp:lastModifiedBy>
  <cp:revision>1</cp:revision>
  <dcterms:created xsi:type="dcterms:W3CDTF">2020-11-16T09:25:41Z</dcterms:created>
  <dcterms:modified xsi:type="dcterms:W3CDTF">2022-11-21T12:38:42Z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0x01010033AA5B04E189034A9D315D38C057525C</vt:lpwstr>
  </property>
  <property fmtid="{D5CDD505-2E9C-101B-9397-08002B2CF9AE}" pid="3" name="MediaServiceImageTags">
    <vt:lpwstr/>
  </property>
</Properties>
</file>